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441" r:id="rId15"/>
    <p:sldId id="442" r:id="rId16"/>
    <p:sldId id="443" r:id="rId17"/>
    <p:sldId id="269" r:id="rId18"/>
    <p:sldId id="438" r:id="rId19"/>
    <p:sldId id="439" r:id="rId20"/>
    <p:sldId id="440" r:id="rId21"/>
    <p:sldId id="422" r:id="rId22"/>
    <p:sldId id="429" r:id="rId23"/>
    <p:sldId id="414" r:id="rId24"/>
    <p:sldId id="423" r:id="rId25"/>
    <p:sldId id="426" r:id="rId26"/>
    <p:sldId id="436" r:id="rId27"/>
    <p:sldId id="435" r:id="rId28"/>
    <p:sldId id="411" r:id="rId29"/>
    <p:sldId id="425" r:id="rId30"/>
    <p:sldId id="41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" y="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6A9E8-1D2B-489A-8D2D-AFE28B110C6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43150-DD73-470E-9E51-FF2D56ECF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35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aXBVYr9Ij0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/>
            <a:r>
              <a:rPr lang="en-US" sz="1300" dirty="0">
                <a:hlinkClick r:id="rId3"/>
              </a:rPr>
              <a:t>https://www.youtube.com/watch?v=zaXBVYr9Ij0</a:t>
            </a:r>
            <a:endParaRPr lang="en-US" sz="13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A700-DE5A-4E11-B653-1071373E43D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02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A700-DE5A-4E11-B653-1071373E43D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2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A700-DE5A-4E11-B653-1071373E43D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52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https://www.youtube.com/watch?v=WuZFG1R0hyY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A700-DE5A-4E11-B653-1071373E43D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59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Could be used </a:t>
            </a:r>
            <a:r>
              <a:rPr lang="en-US"/>
              <a:t>as final project </a:t>
            </a:r>
            <a:r>
              <a:rPr lang="en-US" dirty="0"/>
              <a:t>preview.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A700-DE5A-4E11-B653-1071373E43D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3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0282-EA26-4D3F-98E3-B55FD6C79D0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EE80-D88F-412F-9373-96EDCA106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1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0282-EA26-4D3F-98E3-B55FD6C79D0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EE80-D88F-412F-9373-96EDCA106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0282-EA26-4D3F-98E3-B55FD6C79D0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EE80-D88F-412F-9373-96EDCA106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52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0282-EA26-4D3F-98E3-B55FD6C79D0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EE80-D88F-412F-9373-96EDCA106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73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0282-EA26-4D3F-98E3-B55FD6C79D0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EE80-D88F-412F-9373-96EDCA106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3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0282-EA26-4D3F-98E3-B55FD6C79D0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EE80-D88F-412F-9373-96EDCA106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6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0282-EA26-4D3F-98E3-B55FD6C79D0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EE80-D88F-412F-9373-96EDCA106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8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0282-EA26-4D3F-98E3-B55FD6C79D0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EE80-D88F-412F-9373-96EDCA106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95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0282-EA26-4D3F-98E3-B55FD6C79D0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EE80-D88F-412F-9373-96EDCA106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3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0282-EA26-4D3F-98E3-B55FD6C79D0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EE80-D88F-412F-9373-96EDCA106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66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0282-EA26-4D3F-98E3-B55FD6C79D0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EE80-D88F-412F-9373-96EDCA106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22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30282-EA26-4D3F-98E3-B55FD6C79D0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4EE80-D88F-412F-9373-96EDCA106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5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aXBVYr9Ij0" TargetMode="External"/><Relationship Id="rId5" Type="http://schemas.openxmlformats.org/officeDocument/2006/relationships/hyperlink" Target="https://www.youtube.com/watch?v=zaXBVYr9Ij0" TargetMode="Externa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aXBVYr9Ij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.howstuffworks.com/nuclear-power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://www.conserve-energy-future.com/various-fossil-fuels-facts.php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uZFG1R0hy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lTA3rnpgzU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openei.org/wiki/Gateway:Win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QkNxt7MpWM" TargetMode="Externa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youtube.com/watch?v=-ck3FYVNl6s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youtube.com/watch?v=flJCcyAUn2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02081" y="1273417"/>
            <a:ext cx="9144000" cy="2387600"/>
          </a:xfrm>
        </p:spPr>
        <p:txBody>
          <a:bodyPr/>
          <a:lstStyle/>
          <a:p>
            <a:r>
              <a:rPr lang="en-US" dirty="0"/>
              <a:t>Energy</a:t>
            </a:r>
          </a:p>
        </p:txBody>
      </p:sp>
      <p:pic>
        <p:nvPicPr>
          <p:cNvPr id="2052" name="Picture 4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878" y="315107"/>
            <a:ext cx="3988534" cy="599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966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1671638"/>
            <a:ext cx="10515600" cy="4351338"/>
          </a:xfrm>
        </p:spPr>
        <p:txBody>
          <a:bodyPr/>
          <a:lstStyle/>
          <a:p>
            <a:r>
              <a:rPr lang="en-US" dirty="0"/>
              <a:t>Chemical Energy is potential energy stored in chemical bonds</a:t>
            </a:r>
          </a:p>
        </p:txBody>
      </p:sp>
      <p:pic>
        <p:nvPicPr>
          <p:cNvPr id="819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990" y="2479676"/>
            <a:ext cx="45148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751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Conversion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system changes one form of energy into another.  Example of a Hydrogen fueled car engine</a:t>
            </a:r>
          </a:p>
        </p:txBody>
      </p:sp>
      <p:pic>
        <p:nvPicPr>
          <p:cNvPr id="9218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189" y="3048793"/>
            <a:ext cx="7675992" cy="323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400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energy conversions can you think of that are happening throughout a roller coaster?</a:t>
            </a:r>
          </a:p>
        </p:txBody>
      </p:sp>
      <p:pic>
        <p:nvPicPr>
          <p:cNvPr id="10242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012" y="2938183"/>
            <a:ext cx="4194586" cy="314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571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Station brakes open which allows the train to move turning potential energy (gravity) into kinetic energy</a:t>
            </a:r>
          </a:p>
          <a:p>
            <a:r>
              <a:rPr lang="en-US" dirty="0"/>
              <a:t>Lift hill raises the train turning kinetic energy into potential energy (gravity)</a:t>
            </a:r>
          </a:p>
          <a:p>
            <a:r>
              <a:rPr lang="en-US" dirty="0"/>
              <a:t>Train leaves hill turning potential energy (gravity) into kinetic energy (and the process repeats over and over throughout the length of track)</a:t>
            </a:r>
          </a:p>
          <a:p>
            <a:r>
              <a:rPr lang="en-US" dirty="0"/>
              <a:t>The motor moving the lift hill chain converts electrical energy into kinetic energy</a:t>
            </a:r>
          </a:p>
          <a:p>
            <a:r>
              <a:rPr lang="en-US" dirty="0"/>
              <a:t>The brakes stopping the train use friction which converts kinetic energy into thermal energy.  As the brakes cool, that thermal energy converts to radiant energy</a:t>
            </a:r>
          </a:p>
          <a:p>
            <a:r>
              <a:rPr lang="en-US" dirty="0"/>
              <a:t>There are many more and some types of rollercoaster use different ways of gaining energy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675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93A14-5A29-CB16-3E7C-18A56D17E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Non-Renewable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45843-F946-B78B-BCE6-7EE573F3A3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47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Fossil Fuels 101 Video</a:t>
            </a:r>
          </a:p>
        </p:txBody>
      </p:sp>
      <p:pic>
        <p:nvPicPr>
          <p:cNvPr id="7" name="zaXBVYr9Ij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1768315" cy="66196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6200000">
            <a:off x="10164778" y="2779548"/>
            <a:ext cx="37466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5"/>
              </a:rPr>
              <a:t>https://www.youtube.com/watch?v=zaXBVYr9Ij0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79441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What are fossil fuels? (2:42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mins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700" dirty="0">
                <a:solidFill>
                  <a:schemeClr val="accent1">
                    <a:lumMod val="50000"/>
                  </a:schemeClr>
                </a:solidFill>
              </a:rPr>
              <a:t>Write the questions and then answer during video</a:t>
            </a:r>
            <a:r>
              <a:rPr lang="en-US" sz="2700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49" y="1965960"/>
            <a:ext cx="11351622" cy="5368834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https://www.youtube.com/watch?v=zaXBVYr9Ij0</a:t>
            </a:r>
            <a:endParaRPr lang="en-US" dirty="0"/>
          </a:p>
          <a:p>
            <a:pPr marL="45720" indent="0">
              <a:buNone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1. What are the 3 main types of fossil fuels?</a:t>
            </a:r>
          </a:p>
          <a:p>
            <a:pPr marL="45720" indent="0">
              <a:buNone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2. What are some ways we use fossil fuels?</a:t>
            </a:r>
          </a:p>
          <a:p>
            <a:pPr marL="45720" indent="0">
              <a:buNone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3. What are some issues with fossil fuels? </a:t>
            </a:r>
          </a:p>
          <a:p>
            <a:pPr marL="502920" indent="-457200">
              <a:buAutoNum type="arabicPeriod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Coal, Natural Gas, Oil</a:t>
            </a:r>
          </a:p>
          <a:p>
            <a:pPr marL="502920" indent="-457200">
              <a:buAutoNum type="arabicPeriod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Energy source- electricity, transport fuels, plastics, cosmetics, medicines</a:t>
            </a:r>
          </a:p>
          <a:p>
            <a:pPr marL="502920" indent="-457200">
              <a:buAutoNum type="arabicPeriod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Can be expensive, non-renewable (cannot be replenished in human lifetime), additional safety and environmental concerns, emit CO2 (causing greenhouse effect)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7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893" y="-180636"/>
            <a:ext cx="11264153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What is running the world?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828" y="1013485"/>
            <a:ext cx="7657648" cy="539998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What are </a:t>
            </a:r>
            <a:r>
              <a:rPr lang="en-US" sz="3600" u="sng" dirty="0"/>
              <a:t>examples of clean power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US" sz="3600" dirty="0"/>
              <a:t>Hydroelectric, Solar, Geothermal, Wind</a:t>
            </a:r>
          </a:p>
          <a:p>
            <a:endParaRPr lang="en-US" sz="3600" u="sng" dirty="0"/>
          </a:p>
          <a:p>
            <a:r>
              <a:rPr lang="en-US" sz="3600" u="sng" dirty="0"/>
              <a:t>Why can’t we just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completely </a:t>
            </a:r>
            <a:r>
              <a:rPr lang="en-US" sz="3600" u="sng" dirty="0"/>
              <a:t>switch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to clean energy in the next several years?</a:t>
            </a:r>
          </a:p>
          <a:p>
            <a:pPr marL="685800" lvl="2">
              <a:spcBef>
                <a:spcPts val="1000"/>
              </a:spcBef>
            </a:pPr>
            <a:r>
              <a:rPr lang="en-US" sz="3200" dirty="0"/>
              <a:t>The global economy would crash – too many countries rely on the MONEY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that fossil fuels supply.</a:t>
            </a:r>
          </a:p>
          <a:p>
            <a:pPr marL="685800" lvl="2">
              <a:spcBef>
                <a:spcPts val="1000"/>
              </a:spcBef>
            </a:pPr>
            <a:r>
              <a:rPr lang="en-US" sz="3200" dirty="0"/>
              <a:t>THOUSANDS of people would lose their jobs.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9753" r="50284"/>
          <a:stretch/>
        </p:blipFill>
        <p:spPr>
          <a:xfrm>
            <a:off x="7817476" y="678047"/>
            <a:ext cx="4216999" cy="573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5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Warm-up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18</a:t>
            </a:fld>
            <a:endParaRPr lang="en-US"/>
          </a:p>
        </p:txBody>
      </p:sp>
      <p:sp>
        <p:nvSpPr>
          <p:cNvPr id="6" name="Rectangular Callout 5"/>
          <p:cNvSpPr/>
          <p:nvPr/>
        </p:nvSpPr>
        <p:spPr>
          <a:xfrm>
            <a:off x="661147" y="134565"/>
            <a:ext cx="7949453" cy="1216025"/>
          </a:xfrm>
          <a:prstGeom prst="wedgeRectCallout">
            <a:avLst>
              <a:gd name="adj1" fmla="val -48662"/>
              <a:gd name="adj2" fmla="val 77593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  <a:latin typeface="Berlin Sans FB Demi" panose="020E0802020502020306" pitchFamily="34" charset="0"/>
              </a:rPr>
              <a:t>what is the difference between</a:t>
            </a:r>
            <a:br>
              <a:rPr lang="en-US" sz="3200" dirty="0">
                <a:solidFill>
                  <a:schemeClr val="bg1"/>
                </a:solidFill>
                <a:latin typeface="Berlin Sans FB Demi" panose="020E0802020502020306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Berlin Sans FB Demi" panose="020E0802020502020306" pitchFamily="34" charset="0"/>
              </a:rPr>
              <a:t>renewable energy and clean energy </a:t>
            </a:r>
            <a:r>
              <a:rPr lang="en-US" altLang="ja-JP" sz="2000" dirty="0"/>
              <a:t>¯\_(</a:t>
            </a:r>
            <a:r>
              <a:rPr lang="ja-JP" altLang="en-US" sz="2000" dirty="0"/>
              <a:t>ツ</a:t>
            </a:r>
            <a:r>
              <a:rPr lang="en-US" altLang="ja-JP" sz="2000" dirty="0"/>
              <a:t>)_/¯</a:t>
            </a:r>
            <a:endParaRPr lang="en-US" sz="20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2940425" y="1586473"/>
            <a:ext cx="8843682" cy="1288957"/>
          </a:xfrm>
          <a:prstGeom prst="wedgeRectCallout">
            <a:avLst>
              <a:gd name="adj1" fmla="val 45138"/>
              <a:gd name="adj2" fmla="val 82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  <a:latin typeface="Berlin Sans FB Demi" panose="020E0802020502020306" pitchFamily="34" charset="0"/>
              </a:rPr>
              <a:t>Renewable energy is derived from sources that can naturally replenish themselves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2940425" y="3396319"/>
            <a:ext cx="8843681" cy="1257486"/>
          </a:xfrm>
          <a:prstGeom prst="wedgeRectCallout">
            <a:avLst>
              <a:gd name="adj1" fmla="val 45138"/>
              <a:gd name="adj2" fmla="val 82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  <a:latin typeface="Berlin Sans FB Demi" panose="020E0802020502020306" pitchFamily="34" charset="0"/>
              </a:rPr>
              <a:t>wind and sun are the two most obvious examples </a:t>
            </a:r>
            <a:r>
              <a:rPr lang="en-US" sz="3200" dirty="0"/>
              <a:t>💨 ☀️</a:t>
            </a:r>
            <a:endParaRPr lang="en-US" sz="3200" b="1" dirty="0"/>
          </a:p>
        </p:txBody>
      </p:sp>
      <p:sp>
        <p:nvSpPr>
          <p:cNvPr id="9" name="Rectangular Callout 8"/>
          <p:cNvSpPr/>
          <p:nvPr/>
        </p:nvSpPr>
        <p:spPr>
          <a:xfrm>
            <a:off x="2940424" y="5137992"/>
            <a:ext cx="8843682" cy="1218358"/>
          </a:xfrm>
          <a:prstGeom prst="wedgeRectCallout">
            <a:avLst>
              <a:gd name="adj1" fmla="val 45138"/>
              <a:gd name="adj2" fmla="val 82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  <a:latin typeface="Berlin Sans FB Demi" panose="020E0802020502020306" pitchFamily="34" charset="0"/>
              </a:rPr>
              <a:t> while clean energy encompasses all zero-carbon energy sources </a:t>
            </a:r>
            <a:r>
              <a:rPr lang="en-US" sz="3200" dirty="0"/>
              <a:t>☢️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2570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721" y="0"/>
            <a:ext cx="10515600" cy="1325563"/>
          </a:xfrm>
        </p:spPr>
        <p:txBody>
          <a:bodyPr/>
          <a:lstStyle/>
          <a:p>
            <a:r>
              <a:rPr lang="en-US" b="1" u="sng">
                <a:solidFill>
                  <a:schemeClr val="accent1">
                    <a:lumMod val="50000"/>
                  </a:schemeClr>
                </a:solidFill>
              </a:rPr>
              <a:t>Nuclear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33720"/>
            <a:ext cx="5443470" cy="572428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Non-Renewable, but “clean”</a:t>
            </a:r>
            <a:endParaRPr lang="en-US" dirty="0">
              <a:hlinkClick r:id="rId3"/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Energy produced though the colliding of radioactive atoms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19% of homes in the US is powered by nuclear power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Why not invest more in nuclear energy?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u="sng" dirty="0">
                <a:solidFill>
                  <a:schemeClr val="accent1">
                    <a:lumMod val="50000"/>
                  </a:schemeClr>
                </a:solidFill>
              </a:rPr>
              <a:t>WHAT’S THE RISK?</a:t>
            </a: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Radiation </a:t>
            </a: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Reactor accidents</a:t>
            </a: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Radioactive Waste</a:t>
            </a: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Targets for Terrorist Acts/War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521" y="961708"/>
            <a:ext cx="6493903" cy="49483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0489" y="935444"/>
            <a:ext cx="6699966" cy="53231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5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Energy?  Where do you see energy?</a:t>
            </a:r>
          </a:p>
        </p:txBody>
      </p:sp>
      <p:pic>
        <p:nvPicPr>
          <p:cNvPr id="1126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141" y="2348491"/>
            <a:ext cx="4534758" cy="427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747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89" y="0"/>
            <a:ext cx="10515600" cy="1325563"/>
          </a:xfrm>
        </p:spPr>
        <p:txBody>
          <a:bodyPr/>
          <a:lstStyle/>
          <a:p>
            <a:r>
              <a:rPr lang="en-US" b="1" u="sng">
                <a:solidFill>
                  <a:schemeClr val="accent1">
                    <a:lumMod val="50000"/>
                  </a:schemeClr>
                </a:solidFill>
              </a:rPr>
              <a:t>NUCLEAR DISASTERS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497" y="1136897"/>
            <a:ext cx="4355377" cy="55285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 the entire history of nuclear energy production, there have only been </a:t>
            </a:r>
            <a:r>
              <a:rPr lang="en-US" b="1" u="sng" dirty="0">
                <a:solidFill>
                  <a:schemeClr val="accent1">
                    <a:lumMod val="50000"/>
                  </a:schemeClr>
                </a:solidFill>
              </a:rPr>
              <a:t>3 major disasters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Three Mile Island, Fukushima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and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Chernobyl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In the past 25 years, there have been over </a:t>
            </a:r>
            <a:r>
              <a:rPr lang="en-US" b="1" u="sng" dirty="0">
                <a:solidFill>
                  <a:schemeClr val="accent1">
                    <a:lumMod val="50000"/>
                  </a:schemeClr>
                </a:solidFill>
              </a:rPr>
              <a:t>10 major disasters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with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fossil fuel energy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– the largest of which was the BP oil spill.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644" y="1136897"/>
            <a:ext cx="7162127" cy="51176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48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Renewable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Solar</a:t>
            </a:r>
          </a:p>
          <a:p>
            <a:r>
              <a:rPr lang="en-US" sz="4400" dirty="0"/>
              <a:t>Geothermal</a:t>
            </a:r>
          </a:p>
          <a:p>
            <a:r>
              <a:rPr lang="en-US" sz="4400" dirty="0"/>
              <a:t>Hydroelectric</a:t>
            </a:r>
          </a:p>
          <a:p>
            <a:r>
              <a:rPr lang="en-US" sz="4400" dirty="0"/>
              <a:t>Wind</a:t>
            </a:r>
          </a:p>
          <a:p>
            <a:r>
              <a:rPr lang="en-US" sz="4400" dirty="0"/>
              <a:t>Biomass/Biofuel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49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52413"/>
            <a:ext cx="10515600" cy="1325563"/>
          </a:xfrm>
        </p:spPr>
        <p:txBody>
          <a:bodyPr/>
          <a:lstStyle/>
          <a:p>
            <a:r>
              <a:rPr lang="en-US" dirty="0"/>
              <a:t>Solar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2757"/>
            <a:ext cx="10515600" cy="5344206"/>
          </a:xfrm>
        </p:spPr>
        <p:txBody>
          <a:bodyPr>
            <a:normAutofit/>
          </a:bodyPr>
          <a:lstStyle/>
          <a:p>
            <a:r>
              <a:rPr lang="en-US" sz="4000" dirty="0"/>
              <a:t>Energy created through Sunlight</a:t>
            </a:r>
          </a:p>
          <a:p>
            <a:r>
              <a:rPr lang="en-US" sz="4000" dirty="0"/>
              <a:t>What companies do you know that provide solar energy here in Maryland?</a:t>
            </a:r>
          </a:p>
          <a:p>
            <a:r>
              <a:rPr lang="en-US" sz="4000" dirty="0" err="1">
                <a:hlinkClick r:id="rId3"/>
              </a:rPr>
              <a:t>SmartFlower</a:t>
            </a:r>
            <a:r>
              <a:rPr lang="en-US" sz="4000" dirty="0"/>
              <a:t>: An intelligent Solar Panel System for homes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55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1">
                    <a:lumMod val="50000"/>
                  </a:schemeClr>
                </a:solidFill>
              </a:rPr>
              <a:t>SOLAR ENERGY PROBLEM SOLVED?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5169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/>
          </a:p>
          <a:p>
            <a:r>
              <a:rPr lang="en-US">
                <a:hlinkClick r:id="rId2"/>
              </a:rPr>
              <a:t>click here to see a video on Solar </a:t>
            </a:r>
            <a:r>
              <a:rPr lang="en-US" err="1">
                <a:hlinkClick r:id="rId2"/>
              </a:rPr>
              <a:t>Freakin</a:t>
            </a:r>
            <a:r>
              <a:rPr lang="en-US">
                <a:hlinkClick r:id="rId2"/>
              </a:rPr>
              <a:t> Roadways</a:t>
            </a:r>
            <a:endParaRPr lang="en-US"/>
          </a:p>
          <a:p>
            <a:endParaRPr lang="en-US"/>
          </a:p>
          <a:p>
            <a:r>
              <a:rPr lang="en-US" sz="2800">
                <a:solidFill>
                  <a:schemeClr val="accent1">
                    <a:lumMod val="50000"/>
                  </a:schemeClr>
                </a:solidFill>
              </a:rPr>
              <a:t>Is this realistic? What might be some problems? Any suggestions?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96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Geothermal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068" y="1690687"/>
            <a:ext cx="4144185" cy="4301039"/>
          </a:xfrm>
        </p:spPr>
        <p:txBody>
          <a:bodyPr>
            <a:normAutofit/>
          </a:bodyPr>
          <a:lstStyle/>
          <a:p>
            <a:r>
              <a:rPr lang="en-US" dirty="0"/>
              <a:t>Geo meaning Earth and Thermal meaning Heat </a:t>
            </a:r>
          </a:p>
          <a:p>
            <a:r>
              <a:rPr lang="en-US" dirty="0"/>
              <a:t>Heat Energy that comes from the Earth</a:t>
            </a:r>
          </a:p>
          <a:p>
            <a:endParaRPr lang="en-US" dirty="0"/>
          </a:p>
          <a:p>
            <a:r>
              <a:rPr lang="en-US" dirty="0"/>
              <a:t>May also be cooling from the ground as well.</a:t>
            </a:r>
          </a:p>
        </p:txBody>
      </p:sp>
      <p:pic>
        <p:nvPicPr>
          <p:cNvPr id="1026" name="Picture 2" descr="Image result for geothermal energ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25" y="2138365"/>
            <a:ext cx="6563261" cy="369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2" descr="The Hidden Genius of Geothermal HVAC Systems | Renewable Energy Wor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26" y="784224"/>
            <a:ext cx="6727874" cy="607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08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" y="-53588"/>
            <a:ext cx="6322423" cy="928800"/>
          </a:xfrm>
        </p:spPr>
        <p:txBody>
          <a:bodyPr/>
          <a:lstStyle/>
          <a:p>
            <a:r>
              <a:rPr lang="en-US" dirty="0"/>
              <a:t>Hydroelectric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19" y="657773"/>
            <a:ext cx="2638696" cy="4188547"/>
          </a:xfrm>
        </p:spPr>
        <p:txBody>
          <a:bodyPr>
            <a:normAutofit fontScale="92500"/>
          </a:bodyPr>
          <a:lstStyle/>
          <a:p>
            <a:r>
              <a:rPr lang="en-US" dirty="0"/>
              <a:t>The generation of electricity using flowing water (typically from a reservoir held behind a dam or other barrier) to drive a turbine that powers a generator </a:t>
            </a:r>
          </a:p>
        </p:txBody>
      </p:sp>
      <p:pic>
        <p:nvPicPr>
          <p:cNvPr id="2050" name="Picture 2" descr="Image result for conowingo d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225" y="1441013"/>
            <a:ext cx="3933099" cy="262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onowingo d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551" y="4029320"/>
            <a:ext cx="5442449" cy="244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hoover d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509" y="1037934"/>
            <a:ext cx="3481320" cy="195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hoover dam power pla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349" y="3160068"/>
            <a:ext cx="3387641" cy="241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48594" y="494907"/>
            <a:ext cx="8425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Ex: Hoover Dam, Arizona/Nevada and </a:t>
            </a:r>
            <a:r>
              <a:rPr lang="en-US" sz="2400" dirty="0" err="1"/>
              <a:t>Conowingo</a:t>
            </a:r>
            <a:r>
              <a:rPr lang="en-US" sz="2400" dirty="0"/>
              <a:t> Dam, Maryland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42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932" y="1459865"/>
            <a:ext cx="5640977" cy="27594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Wind energy (or </a:t>
            </a:r>
            <a:r>
              <a:rPr lang="en-US" dirty="0">
                <a:hlinkClick r:id="rId2" tooltip="Gateway:Wind"/>
              </a:rPr>
              <a:t>wind power</a:t>
            </a:r>
            <a:r>
              <a:rPr lang="en-US" dirty="0"/>
              <a:t>) describes the process by which wind is used to generate electricity. Wind turbines convert the kinetic energy in the wind into mechanical power. A generator can convert mechanical power into electricity</a:t>
            </a:r>
          </a:p>
        </p:txBody>
      </p:sp>
      <p:pic>
        <p:nvPicPr>
          <p:cNvPr id="3074" name="Picture 2" descr="Image result for what is wind ener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609" y="138906"/>
            <a:ext cx="57150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wind far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235" y="3603626"/>
            <a:ext cx="4728754" cy="316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58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Boy who Harnessed the Wind</a:t>
            </a:r>
          </a:p>
        </p:txBody>
      </p:sp>
      <p:pic>
        <p:nvPicPr>
          <p:cNvPr id="5" name="6QkNxt7MpW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44286" y="0"/>
            <a:ext cx="11300178" cy="63563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46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chemeClr val="accent1">
                    <a:lumMod val="50000"/>
                  </a:schemeClr>
                </a:solidFill>
              </a:rPr>
              <a:t>How are biofuels created?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click here to watch how biofuels are created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018" t="10913" r="40709" b="30188"/>
          <a:stretch/>
        </p:blipFill>
        <p:spPr>
          <a:xfrm>
            <a:off x="953037" y="2653048"/>
            <a:ext cx="5782614" cy="37827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7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Biomass/Biofuel- Organic matter used as a fuel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4242" y="5208229"/>
            <a:ext cx="5328931" cy="8312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The Secret to Better Biofuels May Lie In Panda Poop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29</a:t>
            </a:fld>
            <a:endParaRPr lang="en-US"/>
          </a:p>
        </p:txBody>
      </p:sp>
      <p:pic>
        <p:nvPicPr>
          <p:cNvPr id="2050" name="Picture 2" descr="Biofuels: An Alternative Energy Source | Let's Talk Sci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1" y="1027906"/>
            <a:ext cx="5788513" cy="615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avy's Big Biofuel Bet: 450,000 Gallons at 4 Times the Price of Oil | WIR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34121"/>
            <a:ext cx="5337174" cy="355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8024" y="1231094"/>
            <a:ext cx="2429164" cy="145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23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Energy?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800652" cy="4351338"/>
          </a:xfrm>
        </p:spPr>
        <p:txBody>
          <a:bodyPr>
            <a:normAutofit/>
          </a:bodyPr>
          <a:lstStyle/>
          <a:p>
            <a:r>
              <a:rPr lang="en-US" sz="4000" dirty="0"/>
              <a:t>Energy is the ability to do work</a:t>
            </a: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68" y="2642899"/>
            <a:ext cx="7906983" cy="353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8691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134" y="-94334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u="sng"/>
              <a:t>POSTER/ADVERTISEMENT PROJECT (optional)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377" y="821073"/>
            <a:ext cx="5652751" cy="5863062"/>
          </a:xfrm>
        </p:spPr>
        <p:txBody>
          <a:bodyPr>
            <a:normAutofit fontScale="85000" lnSpcReduction="10000"/>
          </a:bodyPr>
          <a:lstStyle/>
          <a:p>
            <a:r>
              <a:rPr lang="en-US" b="1">
                <a:solidFill>
                  <a:srgbClr val="FF0000"/>
                </a:solidFill>
              </a:rPr>
              <a:t>Create a poster/advertisement promoting your choice of energy source.</a:t>
            </a:r>
          </a:p>
          <a:p>
            <a:pPr lvl="1"/>
            <a:r>
              <a:rPr lang="en-US" b="1">
                <a:solidFill>
                  <a:srgbClr val="FF0000"/>
                </a:solidFill>
              </a:rPr>
              <a:t>Coal, oil, natural gas, </a:t>
            </a:r>
            <a:r>
              <a:rPr lang="en-US" b="1">
                <a:solidFill>
                  <a:srgbClr val="0070C0"/>
                </a:solidFill>
              </a:rPr>
              <a:t>wind</a:t>
            </a:r>
            <a:r>
              <a:rPr lang="en-US" b="1">
                <a:solidFill>
                  <a:srgbClr val="FF0000"/>
                </a:solidFill>
              </a:rPr>
              <a:t>, solar, geothermal, biofuel, hydroelectric, nuclear…</a:t>
            </a:r>
          </a:p>
          <a:p>
            <a:r>
              <a:rPr lang="en-US" b="1">
                <a:solidFill>
                  <a:srgbClr val="7030A0"/>
                </a:solidFill>
              </a:rPr>
              <a:t>Create a title</a:t>
            </a:r>
          </a:p>
          <a:p>
            <a:r>
              <a:rPr lang="en-US" b="1">
                <a:solidFill>
                  <a:srgbClr val="00B050"/>
                </a:solidFill>
              </a:rPr>
              <a:t>Create a catchy slogan</a:t>
            </a:r>
          </a:p>
          <a:p>
            <a:r>
              <a:rPr lang="en-US" b="1">
                <a:solidFill>
                  <a:srgbClr val="0070C0"/>
                </a:solidFill>
              </a:rPr>
              <a:t>Write a short description explaining the benefits of your energy source.</a:t>
            </a:r>
          </a:p>
          <a:p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Include a picture/graphic representing your energy source.</a:t>
            </a:r>
          </a:p>
          <a:p>
            <a:r>
              <a:rPr lang="en-US" b="1"/>
              <a:t>CONTEST: I will have a group for each energy source and we will rotate through the groups looking at each student’s work – using their work to write down facts about each energy type. We will also vote on the BEST poster. The most votes gets a prize!!!</a:t>
            </a:r>
          </a:p>
        </p:txBody>
      </p:sp>
      <p:sp>
        <p:nvSpPr>
          <p:cNvPr id="4" name="Rectangle 3"/>
          <p:cNvSpPr/>
          <p:nvPr/>
        </p:nvSpPr>
        <p:spPr>
          <a:xfrm>
            <a:off x="6503831" y="837507"/>
            <a:ext cx="4681471" cy="58466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alm Spring Windmills, a photo from California, West | TrekEart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984" y="2940513"/>
            <a:ext cx="2319850" cy="3595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8" t="11522" r="23109" b="10601"/>
          <a:stretch/>
        </p:blipFill>
        <p:spPr>
          <a:xfrm>
            <a:off x="9139987" y="2940513"/>
            <a:ext cx="1850407" cy="1784106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endCxn id="8" idx="1"/>
          </p:cNvCxnSpPr>
          <p:nvPr/>
        </p:nvCxnSpPr>
        <p:spPr>
          <a:xfrm flipV="1">
            <a:off x="2224585" y="1148618"/>
            <a:ext cx="5107100" cy="111691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274273" y="4888769"/>
            <a:ext cx="18530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Currently ONLY 1.7% of U.S. energy is produced from wind.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31685" y="825452"/>
            <a:ext cx="4348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>
                <a:solidFill>
                  <a:srgbClr val="0070C0"/>
                </a:solidFill>
              </a:rPr>
              <a:t>WIND ENERGY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61984" y="1357452"/>
            <a:ext cx="4465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The environmental impact reduction will </a:t>
            </a:r>
            <a:r>
              <a:rPr lang="en-US" b="1" u="sng"/>
              <a:t>BLOW YOU AWAY</a:t>
            </a:r>
            <a:r>
              <a:rPr lang="en-US" b="1"/>
              <a:t>!!!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90962" y="1961790"/>
            <a:ext cx="443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One large windmill can generate enough energy to power 600 homes and would reduce carbon emissions by 824.2 billion tons each year.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411940" y="1715827"/>
            <a:ext cx="4106876" cy="97278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581934" y="2473086"/>
            <a:ext cx="1457702" cy="6249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377218" y="3848669"/>
            <a:ext cx="1662418" cy="10918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IG IMAGE (PNG)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9882660" y="1660385"/>
            <a:ext cx="365060" cy="301405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36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51815"/>
          </a:xfrm>
        </p:spPr>
        <p:txBody>
          <a:bodyPr>
            <a:normAutofit/>
          </a:bodyPr>
          <a:lstStyle/>
          <a:p>
            <a:r>
              <a:rPr lang="en-US" sz="3200" dirty="0"/>
              <a:t>In science, there are many types of energy: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696528"/>
            <a:ext cx="10660828" cy="2372061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Kinetic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Potential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Thermal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Electrical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Biological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Chemical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Radiant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Sound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Nuclear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Gravitational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974" y="5755341"/>
            <a:ext cx="10686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not all of them and we’ll focus on only a few of these</a:t>
            </a:r>
          </a:p>
        </p:txBody>
      </p:sp>
    </p:spTree>
    <p:extLst>
      <p:ext uri="{BB962C8B-B14F-4D97-AF65-F5344CB8AC3E}">
        <p14:creationId xmlns:p14="http://schemas.microsoft.com/office/powerpoint/2010/main" val="910459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Kinetic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Kinetic Energy is the energy of an object which is moving</a:t>
            </a:r>
          </a:p>
        </p:txBody>
      </p:sp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834" y="2615770"/>
            <a:ext cx="5696585" cy="379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550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1988"/>
            <a:ext cx="10515600" cy="4351338"/>
          </a:xfrm>
        </p:spPr>
        <p:txBody>
          <a:bodyPr/>
          <a:lstStyle/>
          <a:p>
            <a:r>
              <a:rPr lang="en-US" dirty="0"/>
              <a:t>Potential Energy is energy an object has due to gravity or stored physical energy like a spring.</a:t>
            </a:r>
          </a:p>
        </p:txBody>
      </p:sp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712" y="2862858"/>
            <a:ext cx="5707343" cy="399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808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Thermal (heat) energy is energy caused by the movement of molecules in the system.  </a:t>
            </a:r>
          </a:p>
        </p:txBody>
      </p:sp>
      <p:pic>
        <p:nvPicPr>
          <p:cNvPr id="5122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661" y="2826564"/>
            <a:ext cx="4254677" cy="304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48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Electrical Energy is created from a flow of electrical charge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737" y="2597972"/>
            <a:ext cx="7940526" cy="383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034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Radiant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2762"/>
            <a:ext cx="10515600" cy="4351338"/>
          </a:xfrm>
        </p:spPr>
        <p:txBody>
          <a:bodyPr/>
          <a:lstStyle/>
          <a:p>
            <a:r>
              <a:rPr lang="en-US" dirty="0"/>
              <a:t>Radiant (Electromagnetic) Energy is energy transferred from electromagnetic radiation (Light, X-Rays, Microwaves, etc.)</a:t>
            </a:r>
          </a:p>
        </p:txBody>
      </p:sp>
      <p:pic>
        <p:nvPicPr>
          <p:cNvPr id="7170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68" y="3146331"/>
            <a:ext cx="7209529" cy="317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125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4635</TotalTime>
  <Words>1088</Words>
  <Application>Microsoft Office PowerPoint</Application>
  <PresentationFormat>Widescreen</PresentationFormat>
  <Paragraphs>142</Paragraphs>
  <Slides>30</Slides>
  <Notes>5</Notes>
  <HiddenSlides>5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Berlin Sans FB Demi</vt:lpstr>
      <vt:lpstr>Calibri</vt:lpstr>
      <vt:lpstr>Calibri Light</vt:lpstr>
      <vt:lpstr>Office Theme</vt:lpstr>
      <vt:lpstr>Energy</vt:lpstr>
      <vt:lpstr>Warm-up</vt:lpstr>
      <vt:lpstr>What is Energy?</vt:lpstr>
      <vt:lpstr>Types of Energy</vt:lpstr>
      <vt:lpstr>Kinetic Energy</vt:lpstr>
      <vt:lpstr>Potential Energy</vt:lpstr>
      <vt:lpstr>Thermal Energy</vt:lpstr>
      <vt:lpstr>Electrical Energy</vt:lpstr>
      <vt:lpstr>Radiant Energy</vt:lpstr>
      <vt:lpstr>Chemical Energy</vt:lpstr>
      <vt:lpstr>Energy Conversion</vt:lpstr>
      <vt:lpstr>Discussion</vt:lpstr>
      <vt:lpstr>Discussion</vt:lpstr>
      <vt:lpstr>Non-Renewable</vt:lpstr>
      <vt:lpstr>Fossil Fuels 101 Video</vt:lpstr>
      <vt:lpstr>What are fossil fuels? (2:42 mins)  Write the questions and then answer during video </vt:lpstr>
      <vt:lpstr>What is running the world?</vt:lpstr>
      <vt:lpstr>Warm-up</vt:lpstr>
      <vt:lpstr>Nuclear Energy</vt:lpstr>
      <vt:lpstr>NUCLEAR DISASTERS</vt:lpstr>
      <vt:lpstr>Types of Renewable Energy</vt:lpstr>
      <vt:lpstr>Solar Energy</vt:lpstr>
      <vt:lpstr>SOLAR ENERGY PROBLEM SOLVED?</vt:lpstr>
      <vt:lpstr>Geothermal Energy</vt:lpstr>
      <vt:lpstr>Hydroelectric</vt:lpstr>
      <vt:lpstr>Wind</vt:lpstr>
      <vt:lpstr>Boy who Harnessed the Wind</vt:lpstr>
      <vt:lpstr>How are biofuels created?</vt:lpstr>
      <vt:lpstr>Biomass/Biofuel- Organic matter used as a fuel </vt:lpstr>
      <vt:lpstr>POSTER/ADVERTISEMENT PROJECT (optional) </vt:lpstr>
    </vt:vector>
  </TitlesOfParts>
  <Company>Charles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</dc:title>
  <dc:creator>Sullivan, Jonathan G (CCPS)</dc:creator>
  <cp:lastModifiedBy>jake.hinz.sd@gmail.com</cp:lastModifiedBy>
  <cp:revision>19</cp:revision>
  <dcterms:created xsi:type="dcterms:W3CDTF">2021-04-20T12:25:14Z</dcterms:created>
  <dcterms:modified xsi:type="dcterms:W3CDTF">2023-04-21T13:29:14Z</dcterms:modified>
</cp:coreProperties>
</file>